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8" d="100"/>
          <a:sy n="98" d="100"/>
        </p:scale>
        <p:origin x="-840" y="-13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92B5A71-5437-428A-8D76-72684AE45369}" type="datetimeFigureOut">
              <a:rPr lang="en-GB"/>
              <a:pPr>
                <a:defRPr/>
              </a:pPr>
              <a:t>27/09/2015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8C11B25-E434-4D14-A109-F23931AAE48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A1AFB6D-A5F2-4A89-8132-0C53F4E88404}" type="datetimeFigureOut">
              <a:rPr lang="en-GB"/>
              <a:pPr>
                <a:defRPr/>
              </a:pPr>
              <a:t>27/09/2015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49E1FD-0CC5-433D-A365-8985B44B100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A1FF13F-E35D-4649-8963-EFBE70BEC70C}" type="datetimeFigureOut">
              <a:rPr lang="en-GB"/>
              <a:pPr>
                <a:defRPr/>
              </a:pPr>
              <a:t>27/09/2015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48C641-6043-49CE-97D6-30A4C293949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1F33277-683B-48A4-8F37-DA8CE1C49A7F}" type="datetimeFigureOut">
              <a:rPr lang="en-GB"/>
              <a:pPr>
                <a:defRPr/>
              </a:pPr>
              <a:t>27/09/2015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282676-4068-4416-8A4D-59C2AB0E350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3A76BF-2E57-4041-99F6-83412051C0E1}" type="datetimeFigureOut">
              <a:rPr lang="en-GB"/>
              <a:pPr>
                <a:defRPr/>
              </a:pPr>
              <a:t>27/09/2015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9C61DED-4417-4A5A-BF2A-F5E823DD30D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BC3CBC6-D69F-42D9-A204-E0055FE8FB6A}" type="datetimeFigureOut">
              <a:rPr lang="en-GB"/>
              <a:pPr>
                <a:defRPr/>
              </a:pPr>
              <a:t>27/09/2015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951C4C-AE5E-4311-A3EF-E8237B3DBAC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2092AD5-3EBC-4BFE-AC6D-0108D6316D68}" type="datetimeFigureOut">
              <a:rPr lang="en-GB"/>
              <a:pPr>
                <a:defRPr/>
              </a:pPr>
              <a:t>27/09/2015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C5D8DCB-D10C-4677-9973-23B34C26892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DC63BFB-28EF-4AEC-AAD0-AB37397A9CE2}" type="datetimeFigureOut">
              <a:rPr lang="en-GB"/>
              <a:pPr>
                <a:defRPr/>
              </a:pPr>
              <a:t>27/09/2015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DA6FA3E-E0E1-41EF-83D3-E040C5870B3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96D0CF-BA59-4CF0-B341-2C21099FC1C5}" type="datetimeFigureOut">
              <a:rPr lang="en-GB"/>
              <a:pPr>
                <a:defRPr/>
              </a:pPr>
              <a:t>27/09/2015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631EB70-6C5A-4B0B-A5E1-1324914445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5A74CF-65F7-48D6-97C3-4F8047853059}" type="datetimeFigureOut">
              <a:rPr lang="en-GB"/>
              <a:pPr>
                <a:defRPr/>
              </a:pPr>
              <a:t>27/09/2015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2855511-4D59-4796-B6C2-F0B748CAE1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98AE56-E41D-4D3B-B117-970CBCAA2643}" type="datetimeFigureOut">
              <a:rPr lang="en-GB"/>
              <a:pPr>
                <a:defRPr/>
              </a:pPr>
              <a:t>27/09/2015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2ADDC46-7003-4271-B37B-61DB6A6D81E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1038" y="365125"/>
            <a:ext cx="8543925"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81038" y="1825625"/>
            <a:ext cx="8543925"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7A20EFD-A90D-4634-B48B-1ECD327AA9F1}" type="datetimeFigureOut">
              <a:rPr lang="en-GB"/>
              <a:pPr>
                <a:defRPr/>
              </a:pPr>
              <a:t>27/09/2015</a:t>
            </a:fld>
            <a:endParaRPr lang="en-GB"/>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6C27A8F-EF00-442F-A2EF-A79B315853C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01558" y="1783539"/>
            <a:ext cx="2672640" cy="4339650"/>
          </a:xfrm>
          <a:prstGeom prst="rect">
            <a:avLst/>
          </a:prstGeom>
          <a:noFill/>
        </p:spPr>
        <p:txBody>
          <a:bodyPr wrap="square">
            <a:spAutoFit/>
          </a:bodyPr>
          <a:lstStyle/>
          <a:p>
            <a:pPr marL="342900" indent="-342900" fontAlgn="auto">
              <a:spcBef>
                <a:spcPts val="0"/>
              </a:spcBef>
              <a:spcAft>
                <a:spcPts val="0"/>
              </a:spcAft>
              <a:buFont typeface="+mj-lt"/>
              <a:buAutoNum type="arabicPeriod"/>
              <a:defRPr/>
            </a:pPr>
            <a:r>
              <a:rPr lang="en-GB" sz="1600" b="1" dirty="0" smtClean="0">
                <a:latin typeface="+mj-lt"/>
              </a:rPr>
              <a:t>Keyword Kickers</a:t>
            </a:r>
            <a:r>
              <a:rPr lang="en-GB" sz="1600" dirty="0" smtClean="0">
                <a:latin typeface="+mj-lt"/>
              </a:rPr>
              <a:t>. </a:t>
            </a:r>
            <a:r>
              <a:rPr lang="en-GB" sz="1200" dirty="0" smtClean="0">
                <a:latin typeface="+mj-lt"/>
              </a:rPr>
              <a:t>Read about “Energy from the Sun” (</a:t>
            </a:r>
            <a:r>
              <a:rPr lang="en-GB" sz="1200" dirty="0" err="1" smtClean="0">
                <a:latin typeface="+mj-lt"/>
              </a:rPr>
              <a:t>pg</a:t>
            </a:r>
            <a:r>
              <a:rPr lang="en-GB" sz="1200" dirty="0" smtClean="0">
                <a:latin typeface="+mj-lt"/>
              </a:rPr>
              <a:t> 58). Write out 5 words that you do not understand. Use a dictionary or glossary to find their meanings and write them out. </a:t>
            </a:r>
          </a:p>
          <a:p>
            <a:pPr marL="342900" indent="-342900" fontAlgn="auto">
              <a:spcBef>
                <a:spcPts val="0"/>
              </a:spcBef>
              <a:spcAft>
                <a:spcPts val="0"/>
              </a:spcAft>
              <a:buFont typeface="+mj-lt"/>
              <a:buAutoNum type="arabicPeriod"/>
              <a:defRPr/>
            </a:pPr>
            <a:endParaRPr lang="en-GB" sz="1400" dirty="0">
              <a:latin typeface="+mj-lt"/>
            </a:endParaRPr>
          </a:p>
          <a:p>
            <a:pPr marL="342900" indent="-342900" fontAlgn="auto">
              <a:spcBef>
                <a:spcPts val="0"/>
              </a:spcBef>
              <a:spcAft>
                <a:spcPts val="0"/>
              </a:spcAft>
              <a:buFont typeface="+mj-lt"/>
              <a:buAutoNum type="arabicPeriod"/>
              <a:defRPr/>
            </a:pPr>
            <a:r>
              <a:rPr lang="en-GB" sz="1600" b="1" dirty="0" smtClean="0">
                <a:latin typeface="+mj-lt"/>
              </a:rPr>
              <a:t>Pros and Cons Soup</a:t>
            </a:r>
            <a:r>
              <a:rPr lang="en-GB" sz="1600" dirty="0" smtClean="0">
                <a:latin typeface="+mj-lt"/>
              </a:rPr>
              <a:t>. </a:t>
            </a:r>
            <a:br>
              <a:rPr lang="en-GB" sz="1600" dirty="0" smtClean="0">
                <a:latin typeface="+mj-lt"/>
              </a:rPr>
            </a:br>
            <a:r>
              <a:rPr lang="en-GB" sz="1200" dirty="0" smtClean="0">
                <a:latin typeface="+mj-lt"/>
              </a:rPr>
              <a:t>Use paragraph 2 to write a list </a:t>
            </a:r>
            <a:r>
              <a:rPr lang="en-GB" sz="1200" dirty="0">
                <a:latin typeface="+mj-lt"/>
              </a:rPr>
              <a:t/>
            </a:r>
            <a:br>
              <a:rPr lang="en-GB" sz="1200" dirty="0">
                <a:latin typeface="+mj-lt"/>
              </a:rPr>
            </a:br>
            <a:r>
              <a:rPr lang="en-GB" sz="1200" dirty="0" smtClean="0">
                <a:latin typeface="+mj-lt"/>
              </a:rPr>
              <a:t>of the advantages and disadvantages of  using solar energy.</a:t>
            </a:r>
          </a:p>
          <a:p>
            <a:pPr marL="342900" indent="-342900" fontAlgn="auto">
              <a:spcBef>
                <a:spcPts val="0"/>
              </a:spcBef>
              <a:spcAft>
                <a:spcPts val="0"/>
              </a:spcAft>
              <a:buFont typeface="+mj-lt"/>
              <a:buAutoNum type="arabicPeriod"/>
              <a:defRPr/>
            </a:pPr>
            <a:endParaRPr lang="en-GB" sz="1400" dirty="0">
              <a:latin typeface="+mj-lt"/>
            </a:endParaRPr>
          </a:p>
          <a:p>
            <a:pPr marL="342900" indent="-342900" fontAlgn="auto">
              <a:spcBef>
                <a:spcPts val="0"/>
              </a:spcBef>
              <a:spcAft>
                <a:spcPts val="0"/>
              </a:spcAft>
              <a:buFont typeface="+mj-lt"/>
              <a:buAutoNum type="arabicPeriod"/>
              <a:defRPr/>
            </a:pPr>
            <a:r>
              <a:rPr lang="en-GB" sz="1600" b="1" dirty="0" smtClean="0">
                <a:latin typeface="+mj-lt"/>
              </a:rPr>
              <a:t>Questions Quiche</a:t>
            </a:r>
            <a:r>
              <a:rPr lang="en-GB" sz="1600" dirty="0" smtClean="0">
                <a:latin typeface="+mj-lt"/>
              </a:rPr>
              <a:t>. </a:t>
            </a:r>
            <a:br>
              <a:rPr lang="en-GB" sz="1600" dirty="0" smtClean="0">
                <a:latin typeface="+mj-lt"/>
              </a:rPr>
            </a:br>
            <a:r>
              <a:rPr lang="en-GB" sz="1200" dirty="0" smtClean="0">
                <a:latin typeface="+mj-lt"/>
              </a:rPr>
              <a:t>Create </a:t>
            </a:r>
            <a:r>
              <a:rPr lang="en-GB" sz="1200" dirty="0">
                <a:latin typeface="+mj-lt"/>
              </a:rPr>
              <a:t>a </a:t>
            </a:r>
            <a:r>
              <a:rPr lang="en-GB" sz="1200" dirty="0" smtClean="0">
                <a:latin typeface="+mj-lt"/>
              </a:rPr>
              <a:t>series </a:t>
            </a:r>
            <a:r>
              <a:rPr lang="en-GB" sz="1200" dirty="0">
                <a:latin typeface="+mj-lt"/>
              </a:rPr>
              <a:t>of </a:t>
            </a:r>
            <a:r>
              <a:rPr lang="en-GB" sz="1200" dirty="0" smtClean="0">
                <a:latin typeface="+mj-lt"/>
              </a:rPr>
              <a:t>5 </a:t>
            </a:r>
            <a:r>
              <a:rPr lang="en-GB" sz="1200" dirty="0">
                <a:latin typeface="+mj-lt"/>
              </a:rPr>
              <a:t>questions </a:t>
            </a:r>
            <a:r>
              <a:rPr lang="en-GB" sz="1200" dirty="0" smtClean="0">
                <a:latin typeface="+mj-lt"/>
              </a:rPr>
              <a:t/>
            </a:r>
            <a:br>
              <a:rPr lang="en-GB" sz="1200" dirty="0" smtClean="0">
                <a:latin typeface="+mj-lt"/>
              </a:rPr>
            </a:br>
            <a:r>
              <a:rPr lang="en-GB" sz="1200" dirty="0" smtClean="0">
                <a:latin typeface="+mj-lt"/>
              </a:rPr>
              <a:t>to </a:t>
            </a:r>
            <a:r>
              <a:rPr lang="en-GB" sz="1200" dirty="0">
                <a:latin typeface="+mj-lt"/>
              </a:rPr>
              <a:t>test </a:t>
            </a:r>
            <a:r>
              <a:rPr lang="en-GB" sz="1200" dirty="0" smtClean="0">
                <a:latin typeface="+mj-lt"/>
              </a:rPr>
              <a:t>the teacher’s </a:t>
            </a:r>
            <a:r>
              <a:rPr lang="en-GB" sz="1200" dirty="0">
                <a:latin typeface="+mj-lt"/>
              </a:rPr>
              <a:t>knowledge </a:t>
            </a:r>
            <a:r>
              <a:rPr lang="en-GB" sz="1200" dirty="0" smtClean="0">
                <a:latin typeface="+mj-lt"/>
              </a:rPr>
              <a:t> of solar and wind power.</a:t>
            </a:r>
            <a:endParaRPr lang="en-GB" sz="1200" dirty="0">
              <a:latin typeface="+mj-lt"/>
            </a:endParaRPr>
          </a:p>
          <a:p>
            <a:pPr marL="342900" indent="-342900" fontAlgn="auto">
              <a:spcBef>
                <a:spcPts val="0"/>
              </a:spcBef>
              <a:spcAft>
                <a:spcPts val="0"/>
              </a:spcAft>
              <a:buFont typeface="+mj-lt"/>
              <a:buAutoNum type="arabicPeriod"/>
              <a:defRPr/>
            </a:pPr>
            <a:endParaRPr lang="en-GB" sz="1600" dirty="0">
              <a:latin typeface="+mj-lt"/>
            </a:endParaRPr>
          </a:p>
          <a:p>
            <a:pPr marL="342900" indent="-342900" fontAlgn="auto">
              <a:spcBef>
                <a:spcPts val="0"/>
              </a:spcBef>
              <a:spcAft>
                <a:spcPts val="0"/>
              </a:spcAft>
              <a:buFont typeface="+mj-lt"/>
              <a:buAutoNum type="arabicPeriod" startAt="4"/>
              <a:defRPr/>
            </a:pPr>
            <a:r>
              <a:rPr lang="en-GB" sz="1600" b="1" dirty="0" smtClean="0">
                <a:latin typeface="+mj-lt"/>
              </a:rPr>
              <a:t>Delightfully Different</a:t>
            </a:r>
            <a:r>
              <a:rPr lang="en-GB" sz="1600" dirty="0" smtClean="0">
                <a:latin typeface="+mj-lt"/>
              </a:rPr>
              <a:t>.</a:t>
            </a:r>
            <a:br>
              <a:rPr lang="en-GB" sz="1600" dirty="0" smtClean="0">
                <a:latin typeface="+mj-lt"/>
              </a:rPr>
            </a:br>
            <a:r>
              <a:rPr lang="en-GB" sz="1200" dirty="0" smtClean="0">
                <a:latin typeface="+mj-lt"/>
              </a:rPr>
              <a:t>How does a solar thermal </a:t>
            </a:r>
            <a:br>
              <a:rPr lang="en-GB" sz="1200" dirty="0" smtClean="0">
                <a:latin typeface="+mj-lt"/>
              </a:rPr>
            </a:br>
            <a:r>
              <a:rPr lang="en-GB" sz="1200" dirty="0" smtClean="0">
                <a:latin typeface="+mj-lt"/>
              </a:rPr>
              <a:t>tower work?</a:t>
            </a:r>
            <a:endParaRPr lang="en-GB" sz="1200" dirty="0">
              <a:latin typeface="+mj-lt"/>
            </a:endParaRPr>
          </a:p>
        </p:txBody>
      </p:sp>
      <p:sp>
        <p:nvSpPr>
          <p:cNvPr id="13313" name="TextBox 6"/>
          <p:cNvSpPr txBox="1">
            <a:spLocks noChangeArrowheads="1"/>
          </p:cNvSpPr>
          <p:nvPr/>
        </p:nvSpPr>
        <p:spPr bwMode="auto">
          <a:xfrm>
            <a:off x="161925" y="1050925"/>
            <a:ext cx="1983235" cy="830997"/>
          </a:xfrm>
          <a:prstGeom prst="rect">
            <a:avLst/>
          </a:prstGeom>
          <a:noFill/>
          <a:ln w="9525">
            <a:noFill/>
            <a:miter lim="800000"/>
            <a:headEnd/>
            <a:tailEnd/>
          </a:ln>
        </p:spPr>
        <p:txBody>
          <a:bodyPr wrap="none">
            <a:spAutoFit/>
          </a:bodyPr>
          <a:lstStyle/>
          <a:p>
            <a:r>
              <a:rPr lang="en-GB" sz="4800" dirty="0">
                <a:solidFill>
                  <a:srgbClr val="00B0F0"/>
                </a:solidFill>
                <a:latin typeface="Rage Italic" panose="03070502040507070304" pitchFamily="66" charset="0"/>
                <a:ea typeface="Batang" panose="02030600000101010101" pitchFamily="18" charset="-127"/>
              </a:rPr>
              <a:t>S</a:t>
            </a:r>
            <a:r>
              <a:rPr lang="en-GB" sz="4800" u="sng" dirty="0">
                <a:solidFill>
                  <a:srgbClr val="00B0F0"/>
                </a:solidFill>
                <a:latin typeface="Rage Italic" panose="03070502040507070304" pitchFamily="66" charset="0"/>
                <a:ea typeface="Batang" panose="02030600000101010101" pitchFamily="18" charset="-127"/>
              </a:rPr>
              <a:t>tarter</a:t>
            </a:r>
            <a:r>
              <a:rPr lang="en-GB" sz="4800" dirty="0">
                <a:solidFill>
                  <a:srgbClr val="00B0F0"/>
                </a:solidFill>
                <a:latin typeface="Rage Italic" panose="03070502040507070304" pitchFamily="66" charset="0"/>
                <a:ea typeface="Batang" panose="02030600000101010101" pitchFamily="18" charset="-127"/>
              </a:rPr>
              <a:t>s</a:t>
            </a:r>
          </a:p>
        </p:txBody>
      </p:sp>
      <p:sp>
        <p:nvSpPr>
          <p:cNvPr id="13314" name="TextBox 7"/>
          <p:cNvSpPr txBox="1">
            <a:spLocks noChangeArrowheads="1"/>
          </p:cNvSpPr>
          <p:nvPr/>
        </p:nvSpPr>
        <p:spPr bwMode="auto">
          <a:xfrm>
            <a:off x="928147" y="98438"/>
            <a:ext cx="8558753" cy="1107996"/>
          </a:xfrm>
          <a:prstGeom prst="rect">
            <a:avLst/>
          </a:prstGeom>
          <a:noFill/>
          <a:ln w="9525">
            <a:noFill/>
            <a:miter lim="800000"/>
            <a:headEnd/>
            <a:tailEnd/>
          </a:ln>
        </p:spPr>
        <p:txBody>
          <a:bodyPr wrap="none">
            <a:spAutoFit/>
          </a:bodyPr>
          <a:lstStyle/>
          <a:p>
            <a:r>
              <a:rPr lang="en-GB" sz="6600" dirty="0" smtClean="0">
                <a:solidFill>
                  <a:schemeClr val="accent1">
                    <a:lumMod val="75000"/>
                  </a:schemeClr>
                </a:solidFill>
                <a:latin typeface="Rage Italic" panose="03070502040507070304" pitchFamily="66" charset="0"/>
                <a:cs typeface="Aharoni" panose="02010803020104030203" pitchFamily="2" charset="-79"/>
              </a:rPr>
              <a:t>Sun and Wind Restaurant</a:t>
            </a:r>
            <a:endParaRPr lang="en-GB" sz="6600" dirty="0">
              <a:solidFill>
                <a:schemeClr val="accent1">
                  <a:lumMod val="75000"/>
                </a:schemeClr>
              </a:solidFill>
              <a:latin typeface="Rage Italic" panose="03070502040507070304" pitchFamily="66" charset="0"/>
              <a:cs typeface="Aharoni" panose="02010803020104030203" pitchFamily="2" charset="-79"/>
            </a:endParaRPr>
          </a:p>
        </p:txBody>
      </p:sp>
      <p:sp>
        <p:nvSpPr>
          <p:cNvPr id="13315" name="TextBox 11"/>
          <p:cNvSpPr txBox="1">
            <a:spLocks noChangeArrowheads="1"/>
          </p:cNvSpPr>
          <p:nvPr/>
        </p:nvSpPr>
        <p:spPr bwMode="auto">
          <a:xfrm>
            <a:off x="3211723" y="806324"/>
            <a:ext cx="3329758" cy="400110"/>
          </a:xfrm>
          <a:prstGeom prst="rect">
            <a:avLst/>
          </a:prstGeom>
          <a:noFill/>
          <a:ln w="9525">
            <a:noFill/>
            <a:miter lim="800000"/>
            <a:headEnd/>
            <a:tailEnd/>
          </a:ln>
        </p:spPr>
        <p:txBody>
          <a:bodyPr wrap="none">
            <a:spAutoFit/>
          </a:bodyPr>
          <a:lstStyle/>
          <a:p>
            <a:r>
              <a:rPr lang="en-GB" sz="2000" b="1" dirty="0" smtClean="0">
                <a:solidFill>
                  <a:srgbClr val="C00000"/>
                </a:solidFill>
                <a:latin typeface="Papyrus" panose="03070502060502030205" pitchFamily="66" charset="0"/>
              </a:rPr>
              <a:t>Independent Learning Menu</a:t>
            </a:r>
            <a:endParaRPr lang="en-GB" sz="2000" b="1" dirty="0">
              <a:solidFill>
                <a:srgbClr val="C00000"/>
              </a:solidFill>
              <a:latin typeface="Papyrus" panose="03070502060502030205" pitchFamily="66" charset="0"/>
            </a:endParaRPr>
          </a:p>
        </p:txBody>
      </p:sp>
      <p:sp>
        <p:nvSpPr>
          <p:cNvPr id="13316" name="TextBox 12"/>
          <p:cNvSpPr txBox="1">
            <a:spLocks noChangeArrowheads="1"/>
          </p:cNvSpPr>
          <p:nvPr/>
        </p:nvSpPr>
        <p:spPr bwMode="auto">
          <a:xfrm>
            <a:off x="3911600" y="1050925"/>
            <a:ext cx="1683474" cy="830997"/>
          </a:xfrm>
          <a:prstGeom prst="rect">
            <a:avLst/>
          </a:prstGeom>
          <a:noFill/>
          <a:ln w="9525">
            <a:noFill/>
            <a:miter lim="800000"/>
            <a:headEnd/>
            <a:tailEnd/>
          </a:ln>
        </p:spPr>
        <p:txBody>
          <a:bodyPr wrap="none">
            <a:spAutoFit/>
          </a:bodyPr>
          <a:lstStyle/>
          <a:p>
            <a:r>
              <a:rPr lang="en-GB" sz="4800" dirty="0">
                <a:solidFill>
                  <a:srgbClr val="FF00FF"/>
                </a:solidFill>
                <a:latin typeface="Rage Italic" panose="03070502040507070304" pitchFamily="66" charset="0"/>
              </a:rPr>
              <a:t>M</a:t>
            </a:r>
            <a:r>
              <a:rPr lang="en-GB" sz="4800" u="sng" dirty="0">
                <a:solidFill>
                  <a:srgbClr val="FF00FF"/>
                </a:solidFill>
                <a:latin typeface="Rage Italic" panose="03070502040507070304" pitchFamily="66" charset="0"/>
              </a:rPr>
              <a:t>ain</a:t>
            </a:r>
            <a:r>
              <a:rPr lang="en-GB" sz="4800" dirty="0">
                <a:solidFill>
                  <a:srgbClr val="FF00FF"/>
                </a:solidFill>
                <a:latin typeface="Rage Italic" panose="03070502040507070304" pitchFamily="66" charset="0"/>
              </a:rPr>
              <a:t>s</a:t>
            </a:r>
          </a:p>
        </p:txBody>
      </p:sp>
      <p:sp>
        <p:nvSpPr>
          <p:cNvPr id="13317" name="TextBox 13"/>
          <p:cNvSpPr txBox="1">
            <a:spLocks noChangeArrowheads="1"/>
          </p:cNvSpPr>
          <p:nvPr/>
        </p:nvSpPr>
        <p:spPr bwMode="auto">
          <a:xfrm>
            <a:off x="6873875" y="1050925"/>
            <a:ext cx="1891865" cy="830997"/>
          </a:xfrm>
          <a:prstGeom prst="rect">
            <a:avLst/>
          </a:prstGeom>
          <a:noFill/>
          <a:ln w="9525">
            <a:noFill/>
            <a:miter lim="800000"/>
            <a:headEnd/>
            <a:tailEnd/>
          </a:ln>
        </p:spPr>
        <p:txBody>
          <a:bodyPr wrap="none">
            <a:spAutoFit/>
          </a:bodyPr>
          <a:lstStyle/>
          <a:p>
            <a:r>
              <a:rPr lang="en-GB" sz="4800" dirty="0">
                <a:solidFill>
                  <a:srgbClr val="33CC33"/>
                </a:solidFill>
                <a:latin typeface="Rage Italic" panose="03070502040507070304" pitchFamily="66" charset="0"/>
              </a:rPr>
              <a:t>D</a:t>
            </a:r>
            <a:r>
              <a:rPr lang="en-GB" sz="4800" u="sng" dirty="0">
                <a:solidFill>
                  <a:srgbClr val="33CC33"/>
                </a:solidFill>
                <a:latin typeface="Rage Italic" panose="03070502040507070304" pitchFamily="66" charset="0"/>
              </a:rPr>
              <a:t>essert</a:t>
            </a:r>
            <a:r>
              <a:rPr lang="en-GB" sz="4800" dirty="0">
                <a:solidFill>
                  <a:srgbClr val="33CC33"/>
                </a:solidFill>
                <a:latin typeface="Rage Italic" panose="03070502040507070304" pitchFamily="66" charset="0"/>
              </a:rPr>
              <a:t>s</a:t>
            </a:r>
          </a:p>
        </p:txBody>
      </p:sp>
      <p:sp>
        <p:nvSpPr>
          <p:cNvPr id="16" name="TextBox 15"/>
          <p:cNvSpPr txBox="1"/>
          <p:nvPr/>
        </p:nvSpPr>
        <p:spPr>
          <a:xfrm>
            <a:off x="3400222" y="1698625"/>
            <a:ext cx="3236913" cy="4401205"/>
          </a:xfrm>
          <a:prstGeom prst="rect">
            <a:avLst/>
          </a:prstGeom>
          <a:noFill/>
        </p:spPr>
        <p:txBody>
          <a:bodyPr wrap="square">
            <a:spAutoFit/>
          </a:bodyPr>
          <a:lstStyle/>
          <a:p>
            <a:pPr marL="342900" indent="-342900" fontAlgn="auto">
              <a:spcBef>
                <a:spcPts val="0"/>
              </a:spcBef>
              <a:spcAft>
                <a:spcPts val="0"/>
              </a:spcAft>
              <a:buFont typeface="+mj-lt"/>
              <a:buAutoNum type="arabicPeriod"/>
              <a:defRPr/>
            </a:pPr>
            <a:r>
              <a:rPr lang="en-GB" sz="1600" b="1" dirty="0" err="1" smtClean="0">
                <a:latin typeface="+mj-lt"/>
              </a:rPr>
              <a:t>Fill’n</a:t>
            </a:r>
            <a:r>
              <a:rPr lang="en-GB" sz="1600" b="1" dirty="0" smtClean="0">
                <a:latin typeface="+mj-lt"/>
              </a:rPr>
              <a:t> the Gap Burgers</a:t>
            </a:r>
            <a:r>
              <a:rPr lang="en-GB" sz="1600" dirty="0" smtClean="0">
                <a:latin typeface="+mj-lt"/>
              </a:rPr>
              <a:t>. </a:t>
            </a:r>
            <a:r>
              <a:rPr lang="en-GB" sz="1200" dirty="0" smtClean="0">
                <a:latin typeface="+mj-lt"/>
              </a:rPr>
              <a:t>Create a fill in the gap activity for students in primary school.  Help them to understand how we use energy from the wind and Sun.  </a:t>
            </a:r>
            <a:br>
              <a:rPr lang="en-GB" sz="1200" dirty="0" smtClean="0">
                <a:latin typeface="+mj-lt"/>
              </a:rPr>
            </a:br>
            <a:endParaRPr lang="en-GB" sz="1200" dirty="0">
              <a:latin typeface="+mj-lt"/>
            </a:endParaRPr>
          </a:p>
          <a:p>
            <a:pPr marL="342900" indent="-342900" fontAlgn="auto">
              <a:spcBef>
                <a:spcPts val="0"/>
              </a:spcBef>
              <a:spcAft>
                <a:spcPts val="0"/>
              </a:spcAft>
              <a:buFont typeface="+mj-lt"/>
              <a:buAutoNum type="arabicPeriod"/>
              <a:defRPr/>
            </a:pPr>
            <a:r>
              <a:rPr lang="en-GB" sz="1600" b="1" dirty="0" smtClean="0">
                <a:latin typeface="+mj-lt"/>
              </a:rPr>
              <a:t>Lyrical Lobster</a:t>
            </a:r>
            <a:r>
              <a:rPr lang="en-GB" sz="1600" dirty="0" smtClean="0">
                <a:latin typeface="+mj-lt"/>
              </a:rPr>
              <a:t>. </a:t>
            </a:r>
            <a:r>
              <a:rPr lang="en-GB" sz="1200" dirty="0">
                <a:latin typeface="+mj-lt"/>
              </a:rPr>
              <a:t>Create a </a:t>
            </a:r>
            <a:r>
              <a:rPr lang="en-GB" sz="1200" dirty="0" smtClean="0">
                <a:latin typeface="+mj-lt"/>
              </a:rPr>
              <a:t>poem</a:t>
            </a:r>
            <a:br>
              <a:rPr lang="en-GB" sz="1200" dirty="0" smtClean="0">
                <a:latin typeface="+mj-lt"/>
              </a:rPr>
            </a:br>
            <a:r>
              <a:rPr lang="en-GB" sz="1200" dirty="0" smtClean="0">
                <a:latin typeface="+mj-lt"/>
              </a:rPr>
              <a:t>or </a:t>
            </a:r>
            <a:r>
              <a:rPr lang="en-GB" sz="1200" dirty="0">
                <a:latin typeface="+mj-lt"/>
              </a:rPr>
              <a:t>change the lyrics of a popular </a:t>
            </a:r>
            <a:r>
              <a:rPr lang="en-GB" sz="1200" dirty="0" smtClean="0">
                <a:latin typeface="+mj-lt"/>
              </a:rPr>
              <a:t/>
            </a:r>
            <a:br>
              <a:rPr lang="en-GB" sz="1200" dirty="0" smtClean="0">
                <a:latin typeface="+mj-lt"/>
              </a:rPr>
            </a:br>
            <a:r>
              <a:rPr lang="en-GB" sz="1200" dirty="0" smtClean="0">
                <a:latin typeface="+mj-lt"/>
              </a:rPr>
              <a:t>song </a:t>
            </a:r>
            <a:r>
              <a:rPr lang="en-GB" sz="1200" dirty="0">
                <a:latin typeface="+mj-lt"/>
              </a:rPr>
              <a:t>to include the key facts </a:t>
            </a:r>
            <a:r>
              <a:rPr lang="en-GB" sz="1200" dirty="0" smtClean="0">
                <a:latin typeface="+mj-lt"/>
              </a:rPr>
              <a:t>about</a:t>
            </a:r>
            <a:br>
              <a:rPr lang="en-GB" sz="1200" dirty="0" smtClean="0">
                <a:latin typeface="+mj-lt"/>
              </a:rPr>
            </a:br>
            <a:r>
              <a:rPr lang="en-GB" sz="1200" dirty="0" smtClean="0">
                <a:latin typeface="+mj-lt"/>
              </a:rPr>
              <a:t>solar and wind power.</a:t>
            </a:r>
            <a:br>
              <a:rPr lang="en-GB" sz="1200" dirty="0" smtClean="0">
                <a:latin typeface="+mj-lt"/>
              </a:rPr>
            </a:br>
            <a:endParaRPr lang="en-GB" sz="1200" dirty="0">
              <a:latin typeface="+mj-lt"/>
            </a:endParaRPr>
          </a:p>
          <a:p>
            <a:pPr marL="342900" indent="-342900" fontAlgn="auto">
              <a:spcBef>
                <a:spcPts val="0"/>
              </a:spcBef>
              <a:spcAft>
                <a:spcPts val="0"/>
              </a:spcAft>
              <a:buFont typeface="+mj-lt"/>
              <a:buAutoNum type="arabicPeriod"/>
              <a:defRPr/>
            </a:pPr>
            <a:r>
              <a:rPr lang="en-GB" sz="1600" b="1" dirty="0" smtClean="0">
                <a:latin typeface="+mn-lt"/>
              </a:rPr>
              <a:t>Venn-</a:t>
            </a:r>
            <a:r>
              <a:rPr lang="en-GB" sz="1600" b="1" dirty="0" err="1" smtClean="0">
                <a:latin typeface="+mn-lt"/>
              </a:rPr>
              <a:t>daloo</a:t>
            </a:r>
            <a:r>
              <a:rPr lang="en-GB" sz="1600" dirty="0" smtClean="0">
                <a:latin typeface="+mn-lt"/>
              </a:rPr>
              <a:t> </a:t>
            </a:r>
            <a:r>
              <a:rPr lang="en-GB" sz="1200" dirty="0" smtClean="0">
                <a:latin typeface="+mn-lt"/>
              </a:rPr>
              <a:t>Create a </a:t>
            </a:r>
            <a:br>
              <a:rPr lang="en-GB" sz="1200" dirty="0" smtClean="0">
                <a:latin typeface="+mn-lt"/>
              </a:rPr>
            </a:br>
            <a:r>
              <a:rPr lang="en-GB" sz="1200" dirty="0" smtClean="0">
                <a:latin typeface="+mn-lt"/>
              </a:rPr>
              <a:t>Venn Diagram to show the</a:t>
            </a:r>
            <a:br>
              <a:rPr lang="en-GB" sz="1200" dirty="0" smtClean="0">
                <a:latin typeface="+mn-lt"/>
              </a:rPr>
            </a:br>
            <a:r>
              <a:rPr lang="en-GB" sz="1200" dirty="0" smtClean="0">
                <a:latin typeface="+mn-lt"/>
              </a:rPr>
              <a:t>similarities and difference between wind and solar power</a:t>
            </a:r>
            <a:r>
              <a:rPr lang="en-GB" sz="1400" dirty="0">
                <a:latin typeface="+mj-lt"/>
              </a:rPr>
              <a:t/>
            </a:r>
            <a:br>
              <a:rPr lang="en-GB" sz="1400" dirty="0">
                <a:latin typeface="+mj-lt"/>
              </a:rPr>
            </a:br>
            <a:endParaRPr lang="en-GB" sz="1400" dirty="0">
              <a:latin typeface="+mj-lt"/>
            </a:endParaRPr>
          </a:p>
          <a:p>
            <a:pPr marL="342900" indent="-342900" fontAlgn="auto">
              <a:spcBef>
                <a:spcPts val="0"/>
              </a:spcBef>
              <a:spcAft>
                <a:spcPts val="0"/>
              </a:spcAft>
              <a:buFont typeface="+mj-lt"/>
              <a:buAutoNum type="arabicPeriod"/>
              <a:defRPr/>
            </a:pPr>
            <a:r>
              <a:rPr lang="en-GB" sz="1600" b="1" dirty="0" err="1" smtClean="0">
                <a:latin typeface="+mj-lt"/>
              </a:rPr>
              <a:t>Moviestar</a:t>
            </a:r>
            <a:r>
              <a:rPr lang="en-GB" sz="1600" b="1" dirty="0" smtClean="0">
                <a:latin typeface="+mj-lt"/>
              </a:rPr>
              <a:t> Platter</a:t>
            </a:r>
            <a:br>
              <a:rPr lang="en-GB" sz="1600" b="1" dirty="0" smtClean="0">
                <a:latin typeface="+mj-lt"/>
              </a:rPr>
            </a:br>
            <a:r>
              <a:rPr lang="en-GB" sz="1200" dirty="0" smtClean="0">
                <a:latin typeface="+mj-lt"/>
              </a:rPr>
              <a:t>Write a short dialogue </a:t>
            </a:r>
            <a:r>
              <a:rPr lang="en-GB" sz="1200" dirty="0">
                <a:latin typeface="+mj-lt"/>
              </a:rPr>
              <a:t/>
            </a:r>
            <a:br>
              <a:rPr lang="en-GB" sz="1200" dirty="0">
                <a:latin typeface="+mj-lt"/>
              </a:rPr>
            </a:br>
            <a:r>
              <a:rPr lang="en-GB" sz="1200" dirty="0" smtClean="0">
                <a:latin typeface="+mj-lt"/>
              </a:rPr>
              <a:t>between two actors in an action blockbuster movie.  The two should be devising a way of generating energy from solar cells to power their space shuttle. </a:t>
            </a:r>
            <a:endParaRPr lang="en-GB" sz="1200" dirty="0">
              <a:latin typeface="+mj-lt"/>
            </a:endParaRPr>
          </a:p>
        </p:txBody>
      </p:sp>
      <p:sp>
        <p:nvSpPr>
          <p:cNvPr id="17" name="TextBox 16"/>
          <p:cNvSpPr txBox="1"/>
          <p:nvPr/>
        </p:nvSpPr>
        <p:spPr>
          <a:xfrm>
            <a:off x="6813550" y="1698625"/>
            <a:ext cx="2701925" cy="4585871"/>
          </a:xfrm>
          <a:prstGeom prst="rect">
            <a:avLst/>
          </a:prstGeom>
          <a:noFill/>
        </p:spPr>
        <p:txBody>
          <a:bodyPr wrap="square">
            <a:spAutoFit/>
          </a:bodyPr>
          <a:lstStyle/>
          <a:p>
            <a:pPr marL="342900" indent="-342900" fontAlgn="auto">
              <a:spcBef>
                <a:spcPts val="0"/>
              </a:spcBef>
              <a:spcAft>
                <a:spcPts val="0"/>
              </a:spcAft>
              <a:buFont typeface="+mj-lt"/>
              <a:buAutoNum type="arabicPeriod"/>
              <a:defRPr/>
            </a:pPr>
            <a:r>
              <a:rPr lang="en-GB" sz="1600" b="1" dirty="0">
                <a:latin typeface="+mj-lt"/>
              </a:rPr>
              <a:t>Reflection Ripple Ice-cream. </a:t>
            </a:r>
            <a:br>
              <a:rPr lang="en-GB" sz="1600" b="1" dirty="0">
                <a:latin typeface="+mj-lt"/>
              </a:rPr>
            </a:br>
            <a:r>
              <a:rPr lang="en-GB" sz="1200" dirty="0">
                <a:latin typeface="+mj-lt"/>
              </a:rPr>
              <a:t>Write 2 “what went well” points and 1 “even better if” point</a:t>
            </a:r>
            <a:r>
              <a:rPr lang="en-GB" sz="1400" dirty="0">
                <a:latin typeface="+mj-lt"/>
              </a:rPr>
              <a:t>.</a:t>
            </a:r>
            <a:r>
              <a:rPr lang="en-GB" sz="1600" dirty="0">
                <a:latin typeface="+mj-lt"/>
              </a:rPr>
              <a:t/>
            </a:r>
            <a:br>
              <a:rPr lang="en-GB" sz="1600" dirty="0">
                <a:latin typeface="+mj-lt"/>
              </a:rPr>
            </a:br>
            <a:endParaRPr lang="en-GB" sz="1600" dirty="0" smtClean="0">
              <a:latin typeface="+mj-lt"/>
            </a:endParaRPr>
          </a:p>
          <a:p>
            <a:pPr marL="342900" indent="-342900" fontAlgn="auto">
              <a:spcBef>
                <a:spcPts val="0"/>
              </a:spcBef>
              <a:spcAft>
                <a:spcPts val="0"/>
              </a:spcAft>
              <a:buFont typeface="+mj-lt"/>
              <a:buAutoNum type="arabicPeriod"/>
              <a:defRPr/>
            </a:pPr>
            <a:r>
              <a:rPr lang="en-GB" sz="1600" b="1" dirty="0" smtClean="0">
                <a:latin typeface="+mn-lt"/>
              </a:rPr>
              <a:t>Twitter-Toffee </a:t>
            </a:r>
            <a:r>
              <a:rPr lang="en-GB" sz="1600" b="1" dirty="0">
                <a:latin typeface="+mn-lt"/>
              </a:rPr>
              <a:t>Pudding</a:t>
            </a:r>
            <a:r>
              <a:rPr lang="en-GB" sz="1600" dirty="0">
                <a:latin typeface="+mn-lt"/>
              </a:rPr>
              <a:t>. </a:t>
            </a:r>
            <a:r>
              <a:rPr lang="en-GB" sz="1600" dirty="0" smtClean="0">
                <a:latin typeface="+mn-lt"/>
              </a:rPr>
              <a:t/>
            </a:r>
            <a:br>
              <a:rPr lang="en-GB" sz="1600" dirty="0" smtClean="0">
                <a:latin typeface="+mn-lt"/>
              </a:rPr>
            </a:br>
            <a:r>
              <a:rPr lang="en-GB" sz="1200" dirty="0" smtClean="0">
                <a:latin typeface="+mj-lt"/>
              </a:rPr>
              <a:t>Write </a:t>
            </a:r>
            <a:r>
              <a:rPr lang="en-GB" sz="1200" dirty="0">
                <a:latin typeface="+mj-lt"/>
              </a:rPr>
              <a:t>3 tweets in </a:t>
            </a:r>
            <a:r>
              <a:rPr lang="en-GB" sz="1200" dirty="0" smtClean="0">
                <a:latin typeface="+mj-lt"/>
              </a:rPr>
              <a:t>your</a:t>
            </a:r>
            <a:br>
              <a:rPr lang="en-GB" sz="1200" dirty="0" smtClean="0">
                <a:latin typeface="+mj-lt"/>
              </a:rPr>
            </a:br>
            <a:r>
              <a:rPr lang="en-GB" sz="1200" dirty="0" smtClean="0">
                <a:latin typeface="+mj-lt"/>
              </a:rPr>
              <a:t>book </a:t>
            </a:r>
            <a:r>
              <a:rPr lang="en-GB" sz="1200" dirty="0">
                <a:latin typeface="+mj-lt"/>
              </a:rPr>
              <a:t>that summarises your learning.  </a:t>
            </a:r>
            <a:r>
              <a:rPr lang="en-GB" sz="1200" dirty="0" smtClean="0">
                <a:latin typeface="+mj-lt"/>
              </a:rPr>
              <a:t>Remember, no </a:t>
            </a:r>
            <a:r>
              <a:rPr lang="en-GB" sz="1200" dirty="0">
                <a:latin typeface="+mj-lt"/>
              </a:rPr>
              <a:t>more than 140 </a:t>
            </a:r>
            <a:r>
              <a:rPr lang="en-GB" sz="1200" dirty="0" smtClean="0">
                <a:latin typeface="+mj-lt"/>
              </a:rPr>
              <a:t>characters per tweet, and </a:t>
            </a:r>
            <a:r>
              <a:rPr lang="en-GB" sz="1200" dirty="0">
                <a:latin typeface="+mj-lt"/>
              </a:rPr>
              <a:t>each keyword should have a # </a:t>
            </a:r>
            <a:r>
              <a:rPr lang="en-GB" sz="1200" dirty="0" smtClean="0">
                <a:latin typeface="+mj-lt"/>
              </a:rPr>
              <a:t>before </a:t>
            </a:r>
            <a:r>
              <a:rPr lang="en-GB" sz="1200" dirty="0">
                <a:latin typeface="+mj-lt"/>
              </a:rPr>
              <a:t>it</a:t>
            </a:r>
            <a:r>
              <a:rPr lang="en-GB" sz="1400" dirty="0" smtClean="0">
                <a:latin typeface="+mj-lt"/>
              </a:rPr>
              <a:t>.</a:t>
            </a:r>
            <a:br>
              <a:rPr lang="en-GB" sz="1400" dirty="0" smtClean="0">
                <a:latin typeface="+mj-lt"/>
              </a:rPr>
            </a:br>
            <a:endParaRPr lang="en-GB" sz="1400" dirty="0">
              <a:latin typeface="+mj-lt"/>
            </a:endParaRPr>
          </a:p>
          <a:p>
            <a:pPr marL="342900" indent="-342900" fontAlgn="auto">
              <a:spcBef>
                <a:spcPts val="0"/>
              </a:spcBef>
              <a:spcAft>
                <a:spcPts val="0"/>
              </a:spcAft>
              <a:buFont typeface="+mj-lt"/>
              <a:buAutoNum type="arabicPeriod"/>
              <a:defRPr/>
            </a:pPr>
            <a:r>
              <a:rPr lang="en-GB" sz="1600" b="1" dirty="0" smtClean="0">
                <a:latin typeface="+mj-lt"/>
              </a:rPr>
              <a:t>Cross Curricula Crumble</a:t>
            </a:r>
            <a:r>
              <a:rPr lang="en-GB" sz="1600" dirty="0" smtClean="0">
                <a:latin typeface="+mj-lt"/>
              </a:rPr>
              <a:t>. </a:t>
            </a:r>
            <a:r>
              <a:rPr lang="en-GB" sz="1200" dirty="0" smtClean="0">
                <a:latin typeface="+mj-lt"/>
              </a:rPr>
              <a:t>Explain how the </a:t>
            </a:r>
            <a:br>
              <a:rPr lang="en-GB" sz="1200" dirty="0" smtClean="0">
                <a:latin typeface="+mj-lt"/>
              </a:rPr>
            </a:br>
            <a:r>
              <a:rPr lang="en-GB" sz="1200" dirty="0" smtClean="0">
                <a:latin typeface="+mj-lt"/>
              </a:rPr>
              <a:t>knowledge </a:t>
            </a:r>
            <a:r>
              <a:rPr lang="en-GB" sz="1200" dirty="0">
                <a:latin typeface="+mj-lt"/>
              </a:rPr>
              <a:t>you </a:t>
            </a:r>
            <a:r>
              <a:rPr lang="en-GB" sz="1200" dirty="0" smtClean="0">
                <a:latin typeface="+mj-lt"/>
              </a:rPr>
              <a:t>have</a:t>
            </a:r>
            <a:br>
              <a:rPr lang="en-GB" sz="1200" dirty="0" smtClean="0">
                <a:latin typeface="+mj-lt"/>
              </a:rPr>
            </a:br>
            <a:r>
              <a:rPr lang="en-GB" sz="1200" dirty="0" smtClean="0">
                <a:latin typeface="+mj-lt"/>
              </a:rPr>
              <a:t>gained today relates </a:t>
            </a:r>
            <a:r>
              <a:rPr lang="en-GB" sz="1200" dirty="0">
                <a:latin typeface="+mj-lt"/>
              </a:rPr>
              <a:t>to another </a:t>
            </a:r>
            <a:r>
              <a:rPr lang="en-GB" sz="1200" dirty="0" smtClean="0">
                <a:latin typeface="+mj-lt"/>
              </a:rPr>
              <a:t>topic that you have learnt about?  Remember that it could be in any subject, not just physics!  You could further extend your thinking to say when you may find this information useful</a:t>
            </a:r>
            <a:r>
              <a:rPr lang="en-GB" sz="1400" dirty="0" smtClean="0">
                <a:latin typeface="+mj-lt"/>
              </a:rPr>
              <a:t>.</a:t>
            </a:r>
            <a:endParaRPr lang="en-GB" sz="1400" dirty="0">
              <a:latin typeface="+mj-lt"/>
            </a:endParaRPr>
          </a:p>
        </p:txBody>
      </p:sp>
      <p:pic>
        <p:nvPicPr>
          <p:cNvPr id="13321" name="Picture 2" descr="http://wallchips.com/wp-content/uploads/2013/10/Funny-Chilli-Cartoon-HD-Picture.jpg"/>
          <p:cNvPicPr>
            <a:picLocks noChangeAspect="1" noChangeArrowheads="1"/>
          </p:cNvPicPr>
          <p:nvPr/>
        </p:nvPicPr>
        <p:blipFill>
          <a:blip r:embed="rId2"/>
          <a:srcRect/>
          <a:stretch>
            <a:fillRect/>
          </a:stretch>
        </p:blipFill>
        <p:spPr bwMode="auto">
          <a:xfrm>
            <a:off x="3064259" y="2030557"/>
            <a:ext cx="217778" cy="287928"/>
          </a:xfrm>
          <a:prstGeom prst="rect">
            <a:avLst/>
          </a:prstGeom>
          <a:noFill/>
          <a:ln w="9525">
            <a:noFill/>
            <a:miter lim="800000"/>
            <a:headEnd/>
            <a:tailEnd/>
          </a:ln>
        </p:spPr>
      </p:pic>
      <p:grpSp>
        <p:nvGrpSpPr>
          <p:cNvPr id="2" name="Group 1"/>
          <p:cNvGrpSpPr/>
          <p:nvPr/>
        </p:nvGrpSpPr>
        <p:grpSpPr>
          <a:xfrm>
            <a:off x="2965872" y="3470506"/>
            <a:ext cx="330200" cy="219075"/>
            <a:chOff x="2628508" y="3715544"/>
            <a:chExt cx="643748" cy="437356"/>
          </a:xfrm>
        </p:grpSpPr>
        <p:pic>
          <p:nvPicPr>
            <p:cNvPr id="13322" name="Picture 2" descr="http://wallchips.com/wp-content/uploads/2013/10/Funny-Chilli-Cartoon-HD-Picture.jpg"/>
            <p:cNvPicPr>
              <a:picLocks noChangeAspect="1" noChangeArrowheads="1"/>
            </p:cNvPicPr>
            <p:nvPr/>
          </p:nvPicPr>
          <p:blipFill>
            <a:blip r:embed="rId2"/>
            <a:srcRect/>
            <a:stretch>
              <a:fillRect/>
            </a:stretch>
          </p:blipFill>
          <p:spPr bwMode="auto">
            <a:xfrm>
              <a:off x="2942056" y="3715544"/>
              <a:ext cx="330200" cy="436562"/>
            </a:xfrm>
            <a:prstGeom prst="rect">
              <a:avLst/>
            </a:prstGeom>
            <a:noFill/>
            <a:ln w="9525">
              <a:noFill/>
              <a:miter lim="800000"/>
              <a:headEnd/>
              <a:tailEnd/>
            </a:ln>
          </p:spPr>
        </p:pic>
        <p:pic>
          <p:nvPicPr>
            <p:cNvPr id="13324" name="Picture 2" descr="http://wallchips.com/wp-content/uploads/2013/10/Funny-Chilli-Cartoon-HD-Picture.jpg"/>
            <p:cNvPicPr>
              <a:picLocks noChangeAspect="1" noChangeArrowheads="1"/>
            </p:cNvPicPr>
            <p:nvPr/>
          </p:nvPicPr>
          <p:blipFill>
            <a:blip r:embed="rId2"/>
            <a:srcRect/>
            <a:stretch>
              <a:fillRect/>
            </a:stretch>
          </p:blipFill>
          <p:spPr bwMode="auto">
            <a:xfrm>
              <a:off x="2628508" y="3716338"/>
              <a:ext cx="331787" cy="436562"/>
            </a:xfrm>
            <a:prstGeom prst="rect">
              <a:avLst/>
            </a:prstGeom>
            <a:noFill/>
            <a:ln w="9525">
              <a:noFill/>
              <a:miter lim="800000"/>
              <a:headEnd/>
              <a:tailEnd/>
            </a:ln>
          </p:spPr>
        </p:pic>
      </p:grpSp>
      <p:grpSp>
        <p:nvGrpSpPr>
          <p:cNvPr id="3" name="Group 2"/>
          <p:cNvGrpSpPr/>
          <p:nvPr/>
        </p:nvGrpSpPr>
        <p:grpSpPr>
          <a:xfrm>
            <a:off x="2808570" y="5690681"/>
            <a:ext cx="585889" cy="348725"/>
            <a:chOff x="2235611" y="6197600"/>
            <a:chExt cx="1036645" cy="436563"/>
          </a:xfrm>
        </p:grpSpPr>
        <p:pic>
          <p:nvPicPr>
            <p:cNvPr id="13325" name="Picture 2" descr="http://wallchips.com/wp-content/uploads/2013/10/Funny-Chilli-Cartoon-HD-Picture.jpg"/>
            <p:cNvPicPr>
              <a:picLocks noChangeAspect="1" noChangeArrowheads="1"/>
            </p:cNvPicPr>
            <p:nvPr/>
          </p:nvPicPr>
          <p:blipFill>
            <a:blip r:embed="rId2"/>
            <a:srcRect/>
            <a:stretch>
              <a:fillRect/>
            </a:stretch>
          </p:blipFill>
          <p:spPr bwMode="auto">
            <a:xfrm>
              <a:off x="2942056" y="6197600"/>
              <a:ext cx="330200" cy="436563"/>
            </a:xfrm>
            <a:prstGeom prst="rect">
              <a:avLst/>
            </a:prstGeom>
            <a:noFill/>
            <a:ln w="9525">
              <a:noFill/>
              <a:miter lim="800000"/>
              <a:headEnd/>
              <a:tailEnd/>
            </a:ln>
          </p:spPr>
        </p:pic>
        <p:pic>
          <p:nvPicPr>
            <p:cNvPr id="13326" name="Picture 2" descr="http://wallchips.com/wp-content/uploads/2013/10/Funny-Chilli-Cartoon-HD-Picture.jpg"/>
            <p:cNvPicPr>
              <a:picLocks noChangeAspect="1" noChangeArrowheads="1"/>
            </p:cNvPicPr>
            <p:nvPr/>
          </p:nvPicPr>
          <p:blipFill>
            <a:blip r:embed="rId2"/>
            <a:srcRect/>
            <a:stretch>
              <a:fillRect/>
            </a:stretch>
          </p:blipFill>
          <p:spPr bwMode="auto">
            <a:xfrm>
              <a:off x="2574745" y="6197600"/>
              <a:ext cx="331787" cy="436563"/>
            </a:xfrm>
            <a:prstGeom prst="rect">
              <a:avLst/>
            </a:prstGeom>
            <a:noFill/>
            <a:ln w="9525">
              <a:noFill/>
              <a:miter lim="800000"/>
              <a:headEnd/>
              <a:tailEnd/>
            </a:ln>
          </p:spPr>
        </p:pic>
        <p:pic>
          <p:nvPicPr>
            <p:cNvPr id="13327" name="Picture 2" descr="http://wallchips.com/wp-content/uploads/2013/10/Funny-Chilli-Cartoon-HD-Picture.jpg"/>
            <p:cNvPicPr>
              <a:picLocks noChangeAspect="1" noChangeArrowheads="1"/>
            </p:cNvPicPr>
            <p:nvPr/>
          </p:nvPicPr>
          <p:blipFill>
            <a:blip r:embed="rId2"/>
            <a:srcRect/>
            <a:stretch>
              <a:fillRect/>
            </a:stretch>
          </p:blipFill>
          <p:spPr bwMode="auto">
            <a:xfrm>
              <a:off x="2235611" y="6197600"/>
              <a:ext cx="331787" cy="436563"/>
            </a:xfrm>
            <a:prstGeom prst="rect">
              <a:avLst/>
            </a:prstGeom>
            <a:noFill/>
            <a:ln w="9525">
              <a:noFill/>
              <a:miter lim="800000"/>
              <a:headEnd/>
              <a:tailEnd/>
            </a:ln>
          </p:spPr>
        </p:pic>
      </p:grpSp>
      <p:grpSp>
        <p:nvGrpSpPr>
          <p:cNvPr id="6" name="Group 5"/>
          <p:cNvGrpSpPr/>
          <p:nvPr/>
        </p:nvGrpSpPr>
        <p:grpSpPr>
          <a:xfrm>
            <a:off x="6306514" y="3899227"/>
            <a:ext cx="340349" cy="273212"/>
            <a:chOff x="5793887" y="4761992"/>
            <a:chExt cx="1003925" cy="436563"/>
          </a:xfrm>
        </p:grpSpPr>
        <p:pic>
          <p:nvPicPr>
            <p:cNvPr id="13331" name="Picture 2" descr="http://wallchips.com/wp-content/uploads/2013/10/Funny-Chilli-Cartoon-HD-Picture.jpg"/>
            <p:cNvPicPr>
              <a:picLocks noChangeAspect="1" noChangeArrowheads="1"/>
            </p:cNvPicPr>
            <p:nvPr/>
          </p:nvPicPr>
          <p:blipFill>
            <a:blip r:embed="rId2"/>
            <a:srcRect/>
            <a:stretch>
              <a:fillRect/>
            </a:stretch>
          </p:blipFill>
          <p:spPr bwMode="auto">
            <a:xfrm>
              <a:off x="6467612" y="4761992"/>
              <a:ext cx="330200" cy="436563"/>
            </a:xfrm>
            <a:prstGeom prst="rect">
              <a:avLst/>
            </a:prstGeom>
            <a:noFill/>
            <a:ln w="9525">
              <a:noFill/>
              <a:miter lim="800000"/>
              <a:headEnd/>
              <a:tailEnd/>
            </a:ln>
          </p:spPr>
        </p:pic>
        <p:pic>
          <p:nvPicPr>
            <p:cNvPr id="13332" name="Picture 2" descr="http://wallchips.com/wp-content/uploads/2013/10/Funny-Chilli-Cartoon-HD-Picture.jpg"/>
            <p:cNvPicPr>
              <a:picLocks noChangeAspect="1" noChangeArrowheads="1"/>
            </p:cNvPicPr>
            <p:nvPr/>
          </p:nvPicPr>
          <p:blipFill>
            <a:blip r:embed="rId2"/>
            <a:srcRect/>
            <a:stretch>
              <a:fillRect/>
            </a:stretch>
          </p:blipFill>
          <p:spPr bwMode="auto">
            <a:xfrm>
              <a:off x="6125675" y="4761992"/>
              <a:ext cx="331788" cy="436563"/>
            </a:xfrm>
            <a:prstGeom prst="rect">
              <a:avLst/>
            </a:prstGeom>
            <a:noFill/>
            <a:ln w="9525">
              <a:noFill/>
              <a:miter lim="800000"/>
              <a:headEnd/>
              <a:tailEnd/>
            </a:ln>
          </p:spPr>
        </p:pic>
        <p:pic>
          <p:nvPicPr>
            <p:cNvPr id="13333" name="Picture 2" descr="http://wallchips.com/wp-content/uploads/2013/10/Funny-Chilli-Cartoon-HD-Picture.jpg"/>
            <p:cNvPicPr>
              <a:picLocks noChangeAspect="1" noChangeArrowheads="1"/>
            </p:cNvPicPr>
            <p:nvPr/>
          </p:nvPicPr>
          <p:blipFill>
            <a:blip r:embed="rId2"/>
            <a:srcRect/>
            <a:stretch>
              <a:fillRect/>
            </a:stretch>
          </p:blipFill>
          <p:spPr bwMode="auto">
            <a:xfrm>
              <a:off x="5793887" y="4761992"/>
              <a:ext cx="331788" cy="436563"/>
            </a:xfrm>
            <a:prstGeom prst="rect">
              <a:avLst/>
            </a:prstGeom>
            <a:noFill/>
            <a:ln w="9525">
              <a:noFill/>
              <a:miter lim="800000"/>
              <a:headEnd/>
              <a:tailEnd/>
            </a:ln>
          </p:spPr>
        </p:pic>
      </p:grpSp>
      <p:grpSp>
        <p:nvGrpSpPr>
          <p:cNvPr id="5" name="Group 4"/>
          <p:cNvGrpSpPr/>
          <p:nvPr/>
        </p:nvGrpSpPr>
        <p:grpSpPr>
          <a:xfrm>
            <a:off x="6332773" y="3033944"/>
            <a:ext cx="333681" cy="218281"/>
            <a:chOff x="6122194" y="3421313"/>
            <a:chExt cx="665469" cy="436562"/>
          </a:xfrm>
        </p:grpSpPr>
        <p:pic>
          <p:nvPicPr>
            <p:cNvPr id="13334" name="Picture 2" descr="http://wallchips.com/wp-content/uploads/2013/10/Funny-Chilli-Cartoon-HD-Picture.jpg"/>
            <p:cNvPicPr>
              <a:picLocks noChangeAspect="1" noChangeArrowheads="1"/>
            </p:cNvPicPr>
            <p:nvPr/>
          </p:nvPicPr>
          <p:blipFill>
            <a:blip r:embed="rId2"/>
            <a:srcRect/>
            <a:stretch>
              <a:fillRect/>
            </a:stretch>
          </p:blipFill>
          <p:spPr bwMode="auto">
            <a:xfrm>
              <a:off x="6457463" y="3421313"/>
              <a:ext cx="330200" cy="436562"/>
            </a:xfrm>
            <a:prstGeom prst="rect">
              <a:avLst/>
            </a:prstGeom>
            <a:noFill/>
            <a:ln w="9525">
              <a:noFill/>
              <a:miter lim="800000"/>
              <a:headEnd/>
              <a:tailEnd/>
            </a:ln>
          </p:spPr>
        </p:pic>
        <p:pic>
          <p:nvPicPr>
            <p:cNvPr id="13335" name="Picture 2" descr="http://wallchips.com/wp-content/uploads/2013/10/Funny-Chilli-Cartoon-HD-Picture.jpg"/>
            <p:cNvPicPr>
              <a:picLocks noChangeAspect="1" noChangeArrowheads="1"/>
            </p:cNvPicPr>
            <p:nvPr/>
          </p:nvPicPr>
          <p:blipFill>
            <a:blip r:embed="rId2"/>
            <a:srcRect/>
            <a:stretch>
              <a:fillRect/>
            </a:stretch>
          </p:blipFill>
          <p:spPr bwMode="auto">
            <a:xfrm>
              <a:off x="6122194" y="3421313"/>
              <a:ext cx="331788" cy="436562"/>
            </a:xfrm>
            <a:prstGeom prst="rect">
              <a:avLst/>
            </a:prstGeom>
            <a:noFill/>
            <a:ln w="9525">
              <a:noFill/>
              <a:miter lim="800000"/>
              <a:headEnd/>
              <a:tailEnd/>
            </a:ln>
          </p:spPr>
        </p:pic>
      </p:grpSp>
      <p:pic>
        <p:nvPicPr>
          <p:cNvPr id="13336" name="Picture 2" descr="http://wallchips.com/wp-content/uploads/2013/10/Funny-Chilli-Cartoon-HD-Picture.jpg"/>
          <p:cNvPicPr>
            <a:picLocks noChangeAspect="1" noChangeArrowheads="1"/>
          </p:cNvPicPr>
          <p:nvPr/>
        </p:nvPicPr>
        <p:blipFill>
          <a:blip r:embed="rId2"/>
          <a:srcRect/>
          <a:stretch>
            <a:fillRect/>
          </a:stretch>
        </p:blipFill>
        <p:spPr bwMode="auto">
          <a:xfrm>
            <a:off x="6498820" y="2043616"/>
            <a:ext cx="165100" cy="218282"/>
          </a:xfrm>
          <a:prstGeom prst="rect">
            <a:avLst/>
          </a:prstGeom>
          <a:noFill/>
          <a:ln w="9525">
            <a:noFill/>
            <a:miter lim="800000"/>
            <a:headEnd/>
            <a:tailEnd/>
          </a:ln>
        </p:spPr>
      </p:pic>
      <p:pic>
        <p:nvPicPr>
          <p:cNvPr id="13337" name="Picture 2" descr="http://wallchips.com/wp-content/uploads/2013/10/Funny-Chilli-Cartoon-HD-Picture.jpg"/>
          <p:cNvPicPr>
            <a:picLocks noChangeAspect="1" noChangeArrowheads="1"/>
          </p:cNvPicPr>
          <p:nvPr/>
        </p:nvPicPr>
        <p:blipFill>
          <a:blip r:embed="rId2"/>
          <a:srcRect/>
          <a:stretch>
            <a:fillRect/>
          </a:stretch>
        </p:blipFill>
        <p:spPr bwMode="auto">
          <a:xfrm>
            <a:off x="9321800" y="2001820"/>
            <a:ext cx="165100" cy="218282"/>
          </a:xfrm>
          <a:prstGeom prst="rect">
            <a:avLst/>
          </a:prstGeom>
          <a:noFill/>
          <a:ln w="9525">
            <a:noFill/>
            <a:miter lim="800000"/>
            <a:headEnd/>
            <a:tailEnd/>
          </a:ln>
        </p:spPr>
      </p:pic>
      <p:grpSp>
        <p:nvGrpSpPr>
          <p:cNvPr id="4" name="Group 3"/>
          <p:cNvGrpSpPr/>
          <p:nvPr/>
        </p:nvGrpSpPr>
        <p:grpSpPr>
          <a:xfrm>
            <a:off x="9198143" y="3143083"/>
            <a:ext cx="385357" cy="329011"/>
            <a:chOff x="9216552" y="4478674"/>
            <a:chExt cx="659286" cy="438150"/>
          </a:xfrm>
        </p:grpSpPr>
        <p:pic>
          <p:nvPicPr>
            <p:cNvPr id="13338" name="Picture 2" descr="http://wallchips.com/wp-content/uploads/2013/10/Funny-Chilli-Cartoon-HD-Picture.jpg"/>
            <p:cNvPicPr>
              <a:picLocks noChangeAspect="1" noChangeArrowheads="1"/>
            </p:cNvPicPr>
            <p:nvPr/>
          </p:nvPicPr>
          <p:blipFill>
            <a:blip r:embed="rId2"/>
            <a:srcRect/>
            <a:stretch>
              <a:fillRect/>
            </a:stretch>
          </p:blipFill>
          <p:spPr bwMode="auto">
            <a:xfrm>
              <a:off x="9544050" y="4478674"/>
              <a:ext cx="331788" cy="438150"/>
            </a:xfrm>
            <a:prstGeom prst="rect">
              <a:avLst/>
            </a:prstGeom>
            <a:noFill/>
            <a:ln w="9525">
              <a:noFill/>
              <a:miter lim="800000"/>
              <a:headEnd/>
              <a:tailEnd/>
            </a:ln>
          </p:spPr>
        </p:pic>
        <p:pic>
          <p:nvPicPr>
            <p:cNvPr id="13339" name="Picture 2" descr="http://wallchips.com/wp-content/uploads/2013/10/Funny-Chilli-Cartoon-HD-Picture.jpg"/>
            <p:cNvPicPr>
              <a:picLocks noChangeAspect="1" noChangeArrowheads="1"/>
            </p:cNvPicPr>
            <p:nvPr/>
          </p:nvPicPr>
          <p:blipFill>
            <a:blip r:embed="rId2"/>
            <a:srcRect/>
            <a:stretch>
              <a:fillRect/>
            </a:stretch>
          </p:blipFill>
          <p:spPr bwMode="auto">
            <a:xfrm>
              <a:off x="9216552" y="4478674"/>
              <a:ext cx="330200" cy="438150"/>
            </a:xfrm>
            <a:prstGeom prst="rect">
              <a:avLst/>
            </a:prstGeom>
            <a:noFill/>
            <a:ln w="9525">
              <a:noFill/>
              <a:miter lim="800000"/>
              <a:headEnd/>
              <a:tailEnd/>
            </a:ln>
          </p:spPr>
        </p:pic>
      </p:grpSp>
      <p:grpSp>
        <p:nvGrpSpPr>
          <p:cNvPr id="33" name="Group 32"/>
          <p:cNvGrpSpPr/>
          <p:nvPr/>
        </p:nvGrpSpPr>
        <p:grpSpPr>
          <a:xfrm>
            <a:off x="2862840" y="4684104"/>
            <a:ext cx="433231" cy="296566"/>
            <a:chOff x="2628508" y="3715544"/>
            <a:chExt cx="643748" cy="437356"/>
          </a:xfrm>
        </p:grpSpPr>
        <p:pic>
          <p:nvPicPr>
            <p:cNvPr id="34" name="Picture 2" descr="http://wallchips.com/wp-content/uploads/2013/10/Funny-Chilli-Cartoon-HD-Picture.jpg"/>
            <p:cNvPicPr>
              <a:picLocks noChangeAspect="1" noChangeArrowheads="1"/>
            </p:cNvPicPr>
            <p:nvPr/>
          </p:nvPicPr>
          <p:blipFill>
            <a:blip r:embed="rId2"/>
            <a:srcRect/>
            <a:stretch>
              <a:fillRect/>
            </a:stretch>
          </p:blipFill>
          <p:spPr bwMode="auto">
            <a:xfrm>
              <a:off x="2942056" y="3715544"/>
              <a:ext cx="330200" cy="436562"/>
            </a:xfrm>
            <a:prstGeom prst="rect">
              <a:avLst/>
            </a:prstGeom>
            <a:noFill/>
            <a:ln w="9525">
              <a:noFill/>
              <a:miter lim="800000"/>
              <a:headEnd/>
              <a:tailEnd/>
            </a:ln>
          </p:spPr>
        </p:pic>
        <p:pic>
          <p:nvPicPr>
            <p:cNvPr id="35" name="Picture 2" descr="http://wallchips.com/wp-content/uploads/2013/10/Funny-Chilli-Cartoon-HD-Picture.jpg"/>
            <p:cNvPicPr>
              <a:picLocks noChangeAspect="1" noChangeArrowheads="1"/>
            </p:cNvPicPr>
            <p:nvPr/>
          </p:nvPicPr>
          <p:blipFill>
            <a:blip r:embed="rId2"/>
            <a:srcRect/>
            <a:stretch>
              <a:fillRect/>
            </a:stretch>
          </p:blipFill>
          <p:spPr bwMode="auto">
            <a:xfrm>
              <a:off x="2628508" y="3716338"/>
              <a:ext cx="331787" cy="436562"/>
            </a:xfrm>
            <a:prstGeom prst="rect">
              <a:avLst/>
            </a:prstGeom>
            <a:noFill/>
            <a:ln w="9525">
              <a:noFill/>
              <a:miter lim="800000"/>
              <a:headEnd/>
              <a:tailEnd/>
            </a:ln>
          </p:spPr>
        </p:pic>
      </p:grpSp>
      <p:grpSp>
        <p:nvGrpSpPr>
          <p:cNvPr id="39" name="Group 38"/>
          <p:cNvGrpSpPr/>
          <p:nvPr/>
        </p:nvGrpSpPr>
        <p:grpSpPr>
          <a:xfrm>
            <a:off x="6172405" y="4902386"/>
            <a:ext cx="506243" cy="293782"/>
            <a:chOff x="5793887" y="4761992"/>
            <a:chExt cx="1003925" cy="436563"/>
          </a:xfrm>
        </p:grpSpPr>
        <p:pic>
          <p:nvPicPr>
            <p:cNvPr id="40" name="Picture 2" descr="http://wallchips.com/wp-content/uploads/2013/10/Funny-Chilli-Cartoon-HD-Picture.jpg"/>
            <p:cNvPicPr>
              <a:picLocks noChangeAspect="1" noChangeArrowheads="1"/>
            </p:cNvPicPr>
            <p:nvPr/>
          </p:nvPicPr>
          <p:blipFill>
            <a:blip r:embed="rId2"/>
            <a:srcRect/>
            <a:stretch>
              <a:fillRect/>
            </a:stretch>
          </p:blipFill>
          <p:spPr bwMode="auto">
            <a:xfrm>
              <a:off x="6467612" y="4761992"/>
              <a:ext cx="330200" cy="436563"/>
            </a:xfrm>
            <a:prstGeom prst="rect">
              <a:avLst/>
            </a:prstGeom>
            <a:noFill/>
            <a:ln w="9525">
              <a:noFill/>
              <a:miter lim="800000"/>
              <a:headEnd/>
              <a:tailEnd/>
            </a:ln>
          </p:spPr>
        </p:pic>
        <p:pic>
          <p:nvPicPr>
            <p:cNvPr id="41" name="Picture 2" descr="http://wallchips.com/wp-content/uploads/2013/10/Funny-Chilli-Cartoon-HD-Picture.jpg"/>
            <p:cNvPicPr>
              <a:picLocks noChangeAspect="1" noChangeArrowheads="1"/>
            </p:cNvPicPr>
            <p:nvPr/>
          </p:nvPicPr>
          <p:blipFill>
            <a:blip r:embed="rId2"/>
            <a:srcRect/>
            <a:stretch>
              <a:fillRect/>
            </a:stretch>
          </p:blipFill>
          <p:spPr bwMode="auto">
            <a:xfrm>
              <a:off x="6125675" y="4761992"/>
              <a:ext cx="331788" cy="436563"/>
            </a:xfrm>
            <a:prstGeom prst="rect">
              <a:avLst/>
            </a:prstGeom>
            <a:noFill/>
            <a:ln w="9525">
              <a:noFill/>
              <a:miter lim="800000"/>
              <a:headEnd/>
              <a:tailEnd/>
            </a:ln>
          </p:spPr>
        </p:pic>
        <p:pic>
          <p:nvPicPr>
            <p:cNvPr id="42" name="Picture 2" descr="http://wallchips.com/wp-content/uploads/2013/10/Funny-Chilli-Cartoon-HD-Picture.jpg"/>
            <p:cNvPicPr>
              <a:picLocks noChangeAspect="1" noChangeArrowheads="1"/>
            </p:cNvPicPr>
            <p:nvPr/>
          </p:nvPicPr>
          <p:blipFill>
            <a:blip r:embed="rId2"/>
            <a:srcRect/>
            <a:stretch>
              <a:fillRect/>
            </a:stretch>
          </p:blipFill>
          <p:spPr bwMode="auto">
            <a:xfrm>
              <a:off x="5793887" y="4761992"/>
              <a:ext cx="331788" cy="436563"/>
            </a:xfrm>
            <a:prstGeom prst="rect">
              <a:avLst/>
            </a:prstGeom>
            <a:noFill/>
            <a:ln w="9525">
              <a:noFill/>
              <a:miter lim="800000"/>
              <a:headEnd/>
              <a:tailEnd/>
            </a:ln>
          </p:spPr>
        </p:pic>
      </p:grpSp>
      <p:grpSp>
        <p:nvGrpSpPr>
          <p:cNvPr id="43" name="Group 42"/>
          <p:cNvGrpSpPr/>
          <p:nvPr/>
        </p:nvGrpSpPr>
        <p:grpSpPr>
          <a:xfrm>
            <a:off x="9022101" y="4572000"/>
            <a:ext cx="506243" cy="330386"/>
            <a:chOff x="5793887" y="4761992"/>
            <a:chExt cx="1003925" cy="436563"/>
          </a:xfrm>
        </p:grpSpPr>
        <p:pic>
          <p:nvPicPr>
            <p:cNvPr id="44" name="Picture 2" descr="http://wallchips.com/wp-content/uploads/2013/10/Funny-Chilli-Cartoon-HD-Picture.jpg"/>
            <p:cNvPicPr>
              <a:picLocks noChangeAspect="1" noChangeArrowheads="1"/>
            </p:cNvPicPr>
            <p:nvPr/>
          </p:nvPicPr>
          <p:blipFill>
            <a:blip r:embed="rId2"/>
            <a:srcRect/>
            <a:stretch>
              <a:fillRect/>
            </a:stretch>
          </p:blipFill>
          <p:spPr bwMode="auto">
            <a:xfrm>
              <a:off x="6467612" y="4761992"/>
              <a:ext cx="330200" cy="436563"/>
            </a:xfrm>
            <a:prstGeom prst="rect">
              <a:avLst/>
            </a:prstGeom>
            <a:noFill/>
            <a:ln w="9525">
              <a:noFill/>
              <a:miter lim="800000"/>
              <a:headEnd/>
              <a:tailEnd/>
            </a:ln>
          </p:spPr>
        </p:pic>
        <p:pic>
          <p:nvPicPr>
            <p:cNvPr id="45" name="Picture 2" descr="http://wallchips.com/wp-content/uploads/2013/10/Funny-Chilli-Cartoon-HD-Picture.jpg"/>
            <p:cNvPicPr>
              <a:picLocks noChangeAspect="1" noChangeArrowheads="1"/>
            </p:cNvPicPr>
            <p:nvPr/>
          </p:nvPicPr>
          <p:blipFill>
            <a:blip r:embed="rId2"/>
            <a:srcRect/>
            <a:stretch>
              <a:fillRect/>
            </a:stretch>
          </p:blipFill>
          <p:spPr bwMode="auto">
            <a:xfrm>
              <a:off x="6125675" y="4761992"/>
              <a:ext cx="331788" cy="436563"/>
            </a:xfrm>
            <a:prstGeom prst="rect">
              <a:avLst/>
            </a:prstGeom>
            <a:noFill/>
            <a:ln w="9525">
              <a:noFill/>
              <a:miter lim="800000"/>
              <a:headEnd/>
              <a:tailEnd/>
            </a:ln>
          </p:spPr>
        </p:pic>
        <p:pic>
          <p:nvPicPr>
            <p:cNvPr id="46" name="Picture 2" descr="http://wallchips.com/wp-content/uploads/2013/10/Funny-Chilli-Cartoon-HD-Picture.jpg"/>
            <p:cNvPicPr>
              <a:picLocks noChangeAspect="1" noChangeArrowheads="1"/>
            </p:cNvPicPr>
            <p:nvPr/>
          </p:nvPicPr>
          <p:blipFill>
            <a:blip r:embed="rId2"/>
            <a:srcRect/>
            <a:stretch>
              <a:fillRect/>
            </a:stretch>
          </p:blipFill>
          <p:spPr bwMode="auto">
            <a:xfrm>
              <a:off x="5793887" y="4761992"/>
              <a:ext cx="331788" cy="436563"/>
            </a:xfrm>
            <a:prstGeom prst="rect">
              <a:avLst/>
            </a:prstGeom>
            <a:noFill/>
            <a:ln w="9525">
              <a:noFill/>
              <a:miter lim="800000"/>
              <a:headEnd/>
              <a:tailEnd/>
            </a:ln>
          </p:spPr>
        </p:pic>
      </p:gr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90</Words>
  <Application>Microsoft Office PowerPoint</Application>
  <PresentationFormat>A4 Paper (210x297 mm)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Arbon</dc:creator>
  <cp:lastModifiedBy>User</cp:lastModifiedBy>
  <cp:revision>18</cp:revision>
  <dcterms:created xsi:type="dcterms:W3CDTF">2013-11-13T20:53:51Z</dcterms:created>
  <dcterms:modified xsi:type="dcterms:W3CDTF">2015-09-27T19:05:14Z</dcterms:modified>
</cp:coreProperties>
</file>